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4" r:id="rId3"/>
    <p:sldId id="257" r:id="rId4"/>
    <p:sldId id="259" r:id="rId5"/>
    <p:sldId id="258" r:id="rId6"/>
    <p:sldId id="266" r:id="rId7"/>
    <p:sldId id="262" r:id="rId8"/>
    <p:sldId id="265" r:id="rId9"/>
    <p:sldId id="273" r:id="rId10"/>
    <p:sldId id="260" r:id="rId11"/>
    <p:sldId id="261" r:id="rId12"/>
    <p:sldId id="276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09A80C7-5688-4405-9F5C-3DA5234BCFE0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5082EC9-9134-4C2E-B31C-A2005251F0D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166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9pPr>
          </a:lstStyle>
          <a:p>
            <a:pPr eaLnBrk="1" hangingPunct="1"/>
            <a:fld id="{CDD81C12-FD52-461A-B8EB-A785434BCD2C}" type="slidenum">
              <a:rPr lang="en-CA">
                <a:latin typeface="Calibri" pitchFamily="34" charset="0"/>
              </a:rPr>
              <a:pPr eaLnBrk="1" hangingPunct="1"/>
              <a:t>10</a:t>
            </a:fld>
            <a:endParaRPr lang="en-CA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fld id="{725EFF11-5098-42B6-B158-F9885397E471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2FD60181-0D1A-4A23-AF9B-96137C90E7D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0721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3FA677-D6C4-4A39-A17E-9FCA1D5B492B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4676D-7B6E-4C00-8201-7E09BD33C09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939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5E22B-AFA8-42CE-9A3F-4B18A70B5345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72261-3443-472A-A776-18F2C60C358A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482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84D727-AB80-4F8E-9D67-F1C8EB9509A8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D31E9B-3698-4D2C-878A-6C079CE08B9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500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fld id="{1E1BB6D1-06BA-42A2-91E6-1F727E5E5E51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73033F34-FF96-41E1-BB32-94B8820C776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5868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866D56-4BF8-4049-828F-3304A12A04D0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BDC5A-4E4F-4D3F-A10B-504CBECAE79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267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B1961D-DC33-4930-A857-2C1363395DAA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4DF22-2515-4EB5-961B-896866A8554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838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741D96-B209-4A1E-9F64-D783DF30FB6B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7A8936-3A5A-4AA3-A785-23114E0ABEB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147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47567B-F5AA-4CF0-A5BF-4F7EDF7FE791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07AA2-2BDC-4B5E-A003-B1625E1E715B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230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Straight Connector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C06F4D-B385-4157-B8CA-48C07F46EB49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6480F1-40C3-4346-A4D7-C30C3CD997D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433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9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36BCEC-0BB2-45DD-BEC2-7C08EE5A3560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83DAB5-CDDC-4687-9973-7CB21CD8EB12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579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E67CFEC-ED22-430A-BB7B-8AC019AE6B9A}" type="datetimeFigureOut">
              <a:rPr lang="en-CA"/>
              <a:pPr/>
              <a:t>12/09/2011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5F98CF2F-EE04-4978-ADBB-7AC5295EC181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29" r:id="rId4"/>
    <p:sldLayoutId id="2147483730" r:id="rId5"/>
    <p:sldLayoutId id="2147483737" r:id="rId6"/>
    <p:sldLayoutId id="2147483731" r:id="rId7"/>
    <p:sldLayoutId id="2147483738" r:id="rId8"/>
    <p:sldLayoutId id="2147483739" r:id="rId9"/>
    <p:sldLayoutId id="2147483732" r:id="rId10"/>
    <p:sldLayoutId id="214748373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1" fontAlgn="base" hangingPunct="1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1" fontAlgn="base" hangingPunct="1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Basic Proof Methods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CA" smtClean="0"/>
              <a:t>HWW Math Club Meeting #3 (October 18, 2010)</a:t>
            </a:r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endParaRPr lang="en-CA" smtClean="0"/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Presentation by Julian Salazar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Proof by Contradiction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CA" sz="2200" smtClean="0">
                <a:cs typeface="Calibri" pitchFamily="34" charset="0"/>
              </a:rPr>
              <a:t>Prove (21n + 4) / (14n + 3) is in lowest terms for all non-zero integers n. (IMO, 1959)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z="2200" smtClean="0">
              <a:cs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z="2200" smtClean="0">
                <a:cs typeface="Calibri" pitchFamily="34" charset="0"/>
              </a:rPr>
              <a:t>Proof: Contradiction.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z="2200" smtClean="0">
                <a:cs typeface="Calibri" pitchFamily="34" charset="0"/>
              </a:rPr>
              <a:t>Assume the fraction is not in lowest terms.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z="2200" smtClean="0">
                <a:cs typeface="Calibri" pitchFamily="34" charset="0"/>
              </a:rPr>
              <a:t>There exists |x| &gt; 1 such that x | 21n + 4 and x | 14n + 3.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z="2200" smtClean="0">
              <a:cs typeface="Calibri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z="2200" smtClean="0">
                <a:cs typeface="Calibri" pitchFamily="34" charset="0"/>
              </a:rPr>
              <a:t>21n + 4 ≡ 0 mod x </a:t>
            </a:r>
            <a:r>
              <a:rPr lang="en-CA" sz="2200" smtClean="0">
                <a:cs typeface="Calibri" pitchFamily="34" charset="0"/>
                <a:sym typeface="Wingdings" pitchFamily="2" charset="2"/>
              </a:rPr>
              <a:t></a:t>
            </a:r>
            <a:r>
              <a:rPr lang="en-CA" sz="2200" smtClean="0">
                <a:cs typeface="Calibri" pitchFamily="34" charset="0"/>
              </a:rPr>
              <a:t> 42n + 8 ≡ 0 mod x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z="2200" smtClean="0">
                <a:cs typeface="Calibri" pitchFamily="34" charset="0"/>
              </a:rPr>
              <a:t>14n + 3 ≡ 0 mod x </a:t>
            </a:r>
            <a:r>
              <a:rPr lang="en-CA" sz="2200" smtClean="0">
                <a:cs typeface="Calibri" pitchFamily="34" charset="0"/>
                <a:sym typeface="Wingdings" pitchFamily="2" charset="2"/>
              </a:rPr>
              <a:t> </a:t>
            </a:r>
            <a:r>
              <a:rPr lang="en-CA" sz="2200" smtClean="0">
                <a:cs typeface="Calibri" pitchFamily="34" charset="0"/>
              </a:rPr>
              <a:t>42n + 9 ≡ 0 mod x 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CA" sz="2200" smtClean="0">
              <a:cs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z="2200" smtClean="0">
                <a:cs typeface="Calibri" pitchFamily="34" charset="0"/>
              </a:rPr>
              <a:t>This is impossible for integers |x| &gt; 1, so our assumption must be false and the original statement is true. ▪</a:t>
            </a:r>
            <a:endParaRPr lang="en-CA" sz="2200" smtClean="0"/>
          </a:p>
          <a:p>
            <a:pPr marL="0" indent="0" eaLnBrk="1" hangingPunct="1">
              <a:buFont typeface="Wingdings" pitchFamily="2" charset="2"/>
              <a:buNone/>
            </a:pPr>
            <a:endParaRPr lang="en-CA" sz="2200" smtClean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Proof by Induction</a:t>
            </a:r>
            <a:endParaRPr lang="en-CA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If a statement is true for a base case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mtClean="0"/>
              <a:t>AND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If being true for one case makes it true for the next case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mtClean="0"/>
              <a:t>THEN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It is true for all cases.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Proof by Induction</a:t>
            </a:r>
            <a:endParaRPr lang="en-CA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Prove that you can knock over dominoes arranged standing beside each other.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a.) Base Case: You can knock over the first domino.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b.) Inductive Hypothesis: When any domino is knocked over, the one after it is also knocked over.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Therefore, all the dominoes will be knocked over.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Proof by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Theorem: 7</a:t>
            </a:r>
            <a:r>
              <a:rPr lang="en-CA" baseline="30000" smtClean="0"/>
              <a:t>n</a:t>
            </a:r>
            <a:r>
              <a:rPr lang="en-CA" smtClean="0"/>
              <a:t> – 1 is divisible by 6 for all whole numbers n.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Proof: Induction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i.) Base case: 7</a:t>
            </a:r>
            <a:r>
              <a:rPr lang="en-CA" baseline="30000" smtClean="0"/>
              <a:t>0</a:t>
            </a:r>
            <a:r>
              <a:rPr lang="en-CA" smtClean="0"/>
              <a:t> – 1 </a:t>
            </a:r>
            <a:r>
              <a:rPr lang="en-CA" smtClean="0">
                <a:sym typeface="Wingdings" pitchFamily="2" charset="2"/>
              </a:rPr>
              <a:t>=</a:t>
            </a:r>
            <a:r>
              <a:rPr lang="en-CA" smtClean="0"/>
              <a:t> 0, and 6 | 0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ii.) Inductive hypothesis: Suppose 6 | 7</a:t>
            </a:r>
            <a:r>
              <a:rPr lang="en-CA" baseline="30000" smtClean="0"/>
              <a:t>n</a:t>
            </a:r>
            <a:r>
              <a:rPr lang="en-CA" smtClean="0"/>
              <a:t> – 1.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mtClean="0"/>
              <a:t>7</a:t>
            </a:r>
            <a:r>
              <a:rPr lang="en-CA" baseline="30000" smtClean="0"/>
              <a:t>n+1</a:t>
            </a:r>
            <a:r>
              <a:rPr lang="en-CA" smtClean="0"/>
              <a:t> – 1 = 7(7</a:t>
            </a:r>
            <a:r>
              <a:rPr lang="en-CA" baseline="30000" smtClean="0"/>
              <a:t>n</a:t>
            </a:r>
            <a:r>
              <a:rPr lang="en-CA" smtClean="0"/>
              <a:t>) – 1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mtClean="0"/>
              <a:t>		= 6(7</a:t>
            </a:r>
            <a:r>
              <a:rPr lang="en-CA" baseline="30000" smtClean="0"/>
              <a:t>n</a:t>
            </a:r>
            <a:r>
              <a:rPr lang="en-CA" smtClean="0"/>
              <a:t>) + 7</a:t>
            </a:r>
            <a:r>
              <a:rPr lang="en-CA" baseline="30000" smtClean="0"/>
              <a:t>n</a:t>
            </a:r>
            <a:r>
              <a:rPr lang="en-CA" smtClean="0"/>
              <a:t> – 1.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By induction, the theorem is true. </a:t>
            </a:r>
            <a:r>
              <a:rPr lang="en-CA" smtClean="0">
                <a:cs typeface="Calibri" pitchFamily="34" charset="0"/>
              </a:rPr>
              <a:t>▪</a:t>
            </a: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TEH ENDS</a:t>
            </a:r>
            <a:endParaRPr lang="en-CA" dirty="0"/>
          </a:p>
        </p:txBody>
      </p:sp>
      <p:sp>
        <p:nvSpPr>
          <p:cNvPr id="21507" name="Content Placeholder 2"/>
          <p:cNvSpPr txBox="1">
            <a:spLocks/>
          </p:cNvSpPr>
          <p:nvPr/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CA" sz="2400">
                <a:cs typeface="Calibri" pitchFamily="34" charset="0"/>
              </a:rPr>
              <a:t>Did you know that…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CA" sz="2000">
                <a:cs typeface="Calibri" pitchFamily="34" charset="0"/>
              </a:rPr>
              <a:t>the area of all simple lattice polygons </a:t>
            </a:r>
            <a:r>
              <a:rPr lang="en-CA" sz="2000" i="1">
                <a:cs typeface="Calibri" pitchFamily="34" charset="0"/>
              </a:rPr>
              <a:t>P </a:t>
            </a:r>
            <a:r>
              <a:rPr lang="en-CA" sz="2000">
                <a:cs typeface="Calibri" pitchFamily="34" charset="0"/>
              </a:rPr>
              <a:t>are expressible in terms of the number of lattice points on its boundary and its interior? (Pick’s Theorem)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CA" sz="2400">
              <a:cs typeface="Calibri" pitchFamily="34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CA" sz="2400">
                <a:cs typeface="Calibri" pitchFamily="34" charset="0"/>
              </a:rPr>
              <a:t>Did you know that…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CA" sz="2000">
                <a:cs typeface="Calibri" pitchFamily="34" charset="0"/>
              </a:rPr>
              <a:t>there is a closed-form formula that generates the nth term of the Fibonacci sequence: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CA" sz="2000">
              <a:cs typeface="Calibri" pitchFamily="34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CA" sz="2000">
              <a:cs typeface="Calibri" pitchFamily="34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CA" sz="2000">
                <a:cs typeface="Calibri" pitchFamily="34" charset="0"/>
              </a:rPr>
              <a:t>Can you prove why it works?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735513"/>
            <a:ext cx="403225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Intro: RABBITS!</a:t>
            </a:r>
            <a:endParaRPr lang="en-CA" dirty="0"/>
          </a:p>
        </p:txBody>
      </p:sp>
      <p:sp>
        <p:nvSpPr>
          <p:cNvPr id="9219" name="Content Placeholder 3"/>
          <p:cNvSpPr>
            <a:spLocks noGrp="1"/>
          </p:cNvSpPr>
          <p:nvPr>
            <p:ph sz="quarter" idx="2"/>
          </p:nvPr>
        </p:nvSpPr>
        <p:spPr>
          <a:xfrm>
            <a:off x="395288" y="1628775"/>
            <a:ext cx="7848600" cy="4572000"/>
          </a:xfrm>
        </p:spPr>
        <p:txBody>
          <a:bodyPr/>
          <a:lstStyle/>
          <a:p>
            <a:pPr eaLnBrk="1" hangingPunct="1"/>
            <a:r>
              <a:rPr lang="en-CA" smtClean="0"/>
              <a:t>You start with one pair of young rabbits (N)</a:t>
            </a:r>
          </a:p>
          <a:p>
            <a:pPr eaLnBrk="1" hangingPunct="1"/>
            <a:r>
              <a:rPr lang="en-CA" smtClean="0"/>
              <a:t>After one month, all pairs of young rabbits mature (M)</a:t>
            </a:r>
          </a:p>
          <a:p>
            <a:pPr eaLnBrk="1" hangingPunct="1"/>
            <a:r>
              <a:rPr lang="en-CA" smtClean="0"/>
              <a:t>Every month afterwards, each mature pair survives and produces one pair of young rabbits</a:t>
            </a:r>
          </a:p>
          <a:p>
            <a:pPr eaLnBrk="1" hangingPunct="1"/>
            <a:r>
              <a:rPr lang="en-CA" smtClean="0"/>
              <a:t>Is there a pattern to the number of rabbit pairs?</a:t>
            </a:r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Intro: RABBITS!</a:t>
            </a:r>
            <a:endParaRPr lang="en-CA" dirty="0"/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3"/>
          <a:stretch>
            <a:fillRect/>
          </a:stretch>
        </p:blipFill>
        <p:spPr bwMode="auto">
          <a:xfrm>
            <a:off x="611188" y="1484313"/>
            <a:ext cx="3252787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611188" y="5951538"/>
            <a:ext cx="7632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CA"/>
              <a:t>Fun fact: In 37 months, there would be more rabbits than Canadians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Direct Proof</a:t>
            </a:r>
            <a:endParaRPr lang="en-CA" dirty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CA" smtClean="0"/>
              <a:t>Establishing a new fact directly from previously known facts without making any assumptions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Divisibility</a:t>
            </a:r>
            <a:endParaRPr lang="en-CA" dirty="0"/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6 | 360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1 | 43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11 | 121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11 | 11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11 ∤ 111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12 ∤ 23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Primes have exactly two distinct factors; itself and 1.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Two numbers are coprime when gcd(a,b) = 1.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All numbers divide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Divisibility and Direct Proof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en-CA" smtClean="0"/>
              <a:t>Find, with proof, all integers n </a:t>
            </a:r>
            <a:r>
              <a:rPr lang="en-CA" smtClean="0">
                <a:cs typeface="Calibri" pitchFamily="34" charset="0"/>
              </a:rPr>
              <a:t>≥ 1 such that n</a:t>
            </a:r>
            <a:r>
              <a:rPr lang="en-CA" baseline="30000" smtClean="0">
                <a:cs typeface="Calibri" pitchFamily="34" charset="0"/>
              </a:rPr>
              <a:t>3 </a:t>
            </a:r>
            <a:r>
              <a:rPr lang="en-CA" smtClean="0">
                <a:cs typeface="Calibri" pitchFamily="34" charset="0"/>
              </a:rPr>
              <a:t>- 1 is prime.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n</a:t>
            </a:r>
            <a:r>
              <a:rPr lang="en-CA" baseline="30000" smtClean="0">
                <a:cs typeface="Calibri" pitchFamily="34" charset="0"/>
              </a:rPr>
              <a:t>3 </a:t>
            </a:r>
            <a:r>
              <a:rPr lang="en-CA" smtClean="0">
                <a:cs typeface="Calibri" pitchFamily="34" charset="0"/>
              </a:rPr>
              <a:t>– 1 = (n</a:t>
            </a:r>
            <a:r>
              <a:rPr lang="en-CA" baseline="30000" smtClean="0">
                <a:cs typeface="Calibri" pitchFamily="34" charset="0"/>
              </a:rPr>
              <a:t>2 </a:t>
            </a:r>
            <a:r>
              <a:rPr lang="en-CA" smtClean="0">
                <a:cs typeface="Calibri" pitchFamily="34" charset="0"/>
              </a:rPr>
              <a:t>+ n + 1)(n</a:t>
            </a:r>
            <a:r>
              <a:rPr lang="en-CA" baseline="30000" smtClean="0">
                <a:cs typeface="Calibri" pitchFamily="34" charset="0"/>
              </a:rPr>
              <a:t> </a:t>
            </a:r>
            <a:r>
              <a:rPr lang="en-CA" smtClean="0">
                <a:cs typeface="Calibri" pitchFamily="34" charset="0"/>
              </a:rPr>
              <a:t>– 1)</a:t>
            </a:r>
          </a:p>
          <a:p>
            <a:pPr algn="ctr" eaLnBrk="1" hangingPunct="1">
              <a:buFont typeface="Wingdings" pitchFamily="2" charset="2"/>
              <a:buNone/>
            </a:pPr>
            <a:endParaRPr lang="en-CA" smtClean="0">
              <a:cs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For n</a:t>
            </a:r>
            <a:r>
              <a:rPr lang="en-CA" baseline="30000" smtClean="0">
                <a:cs typeface="Calibri" pitchFamily="34" charset="0"/>
              </a:rPr>
              <a:t>3 </a:t>
            </a:r>
            <a:r>
              <a:rPr lang="en-CA" smtClean="0">
                <a:cs typeface="Calibri" pitchFamily="34" charset="0"/>
              </a:rPr>
              <a:t>– 1 to be prime, exactly one of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(n</a:t>
            </a:r>
            <a:r>
              <a:rPr lang="en-CA" baseline="30000" smtClean="0">
                <a:cs typeface="Calibri" pitchFamily="34" charset="0"/>
              </a:rPr>
              <a:t>2 </a:t>
            </a:r>
            <a:r>
              <a:rPr lang="en-CA" smtClean="0">
                <a:cs typeface="Calibri" pitchFamily="34" charset="0"/>
              </a:rPr>
              <a:t>+ n + 1) and (n</a:t>
            </a:r>
            <a:r>
              <a:rPr lang="en-CA" baseline="30000" smtClean="0">
                <a:cs typeface="Calibri" pitchFamily="34" charset="0"/>
              </a:rPr>
              <a:t> </a:t>
            </a:r>
            <a:r>
              <a:rPr lang="en-CA" smtClean="0">
                <a:cs typeface="Calibri" pitchFamily="34" charset="0"/>
              </a:rPr>
              <a:t>– 1) must equal 1.</a:t>
            </a:r>
          </a:p>
          <a:p>
            <a:pPr algn="ctr" eaLnBrk="1" hangingPunct="1">
              <a:buFont typeface="Wingdings" pitchFamily="2" charset="2"/>
              <a:buNone/>
            </a:pPr>
            <a:endParaRPr lang="en-CA" smtClean="0">
              <a:cs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n</a:t>
            </a:r>
            <a:r>
              <a:rPr lang="en-CA" baseline="30000" smtClean="0">
                <a:cs typeface="Calibri" pitchFamily="34" charset="0"/>
              </a:rPr>
              <a:t>2 </a:t>
            </a:r>
            <a:r>
              <a:rPr lang="en-CA" smtClean="0">
                <a:cs typeface="Calibri" pitchFamily="34" charset="0"/>
              </a:rPr>
              <a:t>+ n + 1 ≠ 1 </a:t>
            </a:r>
            <a:r>
              <a:rPr lang="en-CA" smtClean="0"/>
              <a:t>∀ n ∈ ℤ</a:t>
            </a:r>
            <a:r>
              <a:rPr lang="en-CA" baseline="30000" smtClean="0"/>
              <a:t>+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n - 1 = 1 iff n = 2 </a:t>
            </a:r>
            <a:r>
              <a:rPr lang="en-CA" smtClean="0"/>
              <a:t>∀ n ∈ ℤ</a:t>
            </a:r>
            <a:r>
              <a:rPr lang="en-CA" baseline="30000" smtClean="0"/>
              <a:t>+</a:t>
            </a:r>
          </a:p>
          <a:p>
            <a:pPr algn="ctr" eaLnBrk="1" hangingPunct="1">
              <a:buFont typeface="Wingdings" pitchFamily="2" charset="2"/>
              <a:buNone/>
            </a:pPr>
            <a:endParaRPr lang="en-CA" smtClean="0">
              <a:cs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n</a:t>
            </a:r>
            <a:r>
              <a:rPr lang="en-CA" baseline="30000" smtClean="0">
                <a:cs typeface="Calibri" pitchFamily="34" charset="0"/>
              </a:rPr>
              <a:t>3 </a:t>
            </a:r>
            <a:r>
              <a:rPr lang="en-CA" smtClean="0">
                <a:cs typeface="Calibri" pitchFamily="34" charset="0"/>
              </a:rPr>
              <a:t>– 1</a:t>
            </a:r>
            <a:r>
              <a:rPr lang="en-CA" smtClean="0"/>
              <a:t> ∀ n ∈ ℤ</a:t>
            </a:r>
            <a:r>
              <a:rPr lang="en-CA" baseline="30000" smtClean="0"/>
              <a:t>+</a:t>
            </a:r>
            <a:r>
              <a:rPr lang="en-CA" smtClean="0">
                <a:cs typeface="Calibri" pitchFamily="34" charset="0"/>
              </a:rPr>
              <a:t> is prime iff n = 2 </a:t>
            </a:r>
            <a:r>
              <a:rPr lang="en-CA" smtClean="0">
                <a:latin typeface="Calibri" pitchFamily="34" charset="0"/>
                <a:cs typeface="Calibri" pitchFamily="34" charset="0"/>
              </a:rPr>
              <a:t>▪</a:t>
            </a:r>
            <a:endParaRPr lang="en-CA" smtClean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Modular (Clock) Arithmetic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CA" smtClean="0"/>
              <a:t>81 </a:t>
            </a:r>
            <a:r>
              <a:rPr lang="en-CA" smtClean="0">
                <a:cs typeface="Calibri" pitchFamily="34" charset="0"/>
              </a:rPr>
              <a:t>≡ 0 (mod 9)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CA" smtClean="0"/>
              <a:t>56 </a:t>
            </a:r>
            <a:r>
              <a:rPr lang="en-CA" smtClean="0">
                <a:cs typeface="Calibri" pitchFamily="34" charset="0"/>
              </a:rPr>
              <a:t>≡ 0 (mod 7)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CA" smtClean="0"/>
              <a:t>7 </a:t>
            </a:r>
            <a:r>
              <a:rPr lang="en-CA" smtClean="0">
                <a:cs typeface="Calibri" pitchFamily="34" charset="0"/>
              </a:rPr>
              <a:t>≡ 3 (mod 4)</a:t>
            </a:r>
            <a:endParaRPr lang="en-CA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CA" smtClean="0"/>
              <a:t>899 </a:t>
            </a:r>
            <a:r>
              <a:rPr lang="en-CA" smtClean="0">
                <a:cs typeface="Calibri" pitchFamily="34" charset="0"/>
              </a:rPr>
              <a:t>≡ -1 (mod 9)</a:t>
            </a:r>
            <a:endParaRPr lang="en-CA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CA" smtClean="0"/>
              <a:t>15 </a:t>
            </a:r>
            <a:r>
              <a:rPr lang="en-CA" smtClean="0">
                <a:cs typeface="Calibri" pitchFamily="34" charset="0"/>
              </a:rPr>
              <a:t>≡ 9 (mod 6) ≡ 3 (mod 6)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31458734123124</a:t>
            </a:r>
            <a:r>
              <a:rPr lang="en-CA" baseline="30000" smtClean="0">
                <a:cs typeface="Calibri" pitchFamily="34" charset="0"/>
              </a:rPr>
              <a:t>102 </a:t>
            </a:r>
            <a:r>
              <a:rPr lang="en-CA" smtClean="0">
                <a:cs typeface="Calibri" pitchFamily="34" charset="0"/>
              </a:rPr>
              <a:t>≡ 1 (mod 103)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CA" smtClean="0">
              <a:cs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Addition, multiplication, and subtraction always work on both sides of the congruence.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CA" smtClean="0">
              <a:cs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…BUT NOT DIVISION D=&lt;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(well, not regular division)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Modular Arithmetic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CA" smtClean="0"/>
              <a:t>Prove that 314159265358 cannot be written as the sum of any number of even square numbers.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CA" sz="2000" smtClean="0">
              <a:cs typeface="Calibri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z="2000" smtClean="0">
                <a:cs typeface="Calibri" pitchFamily="34" charset="0"/>
              </a:rPr>
              <a:t>n</a:t>
            </a:r>
            <a:r>
              <a:rPr lang="en-CA" sz="2000" baseline="-25000" smtClean="0">
                <a:cs typeface="Calibri" pitchFamily="34" charset="0"/>
              </a:rPr>
              <a:t>1</a:t>
            </a:r>
            <a:r>
              <a:rPr lang="en-CA" sz="2000" baseline="30000" smtClean="0">
                <a:cs typeface="Calibri" pitchFamily="34" charset="0"/>
              </a:rPr>
              <a:t>2</a:t>
            </a:r>
            <a:r>
              <a:rPr lang="en-CA" sz="2000" smtClean="0">
                <a:cs typeface="Calibri" pitchFamily="34" charset="0"/>
              </a:rPr>
              <a:t> + n</a:t>
            </a:r>
            <a:r>
              <a:rPr lang="en-CA" sz="2000" baseline="-25000" smtClean="0">
                <a:cs typeface="Calibri" pitchFamily="34" charset="0"/>
              </a:rPr>
              <a:t>2</a:t>
            </a:r>
            <a:r>
              <a:rPr lang="en-CA" sz="2000" baseline="30000" smtClean="0">
                <a:cs typeface="Calibri" pitchFamily="34" charset="0"/>
              </a:rPr>
              <a:t>2</a:t>
            </a:r>
            <a:r>
              <a:rPr lang="en-CA" sz="2000" smtClean="0">
                <a:cs typeface="Calibri" pitchFamily="34" charset="0"/>
              </a:rPr>
              <a:t> + … + n</a:t>
            </a:r>
            <a:r>
              <a:rPr lang="en-CA" sz="2000" baseline="-25000" smtClean="0">
                <a:cs typeface="Calibri" pitchFamily="34" charset="0"/>
              </a:rPr>
              <a:t>i</a:t>
            </a:r>
            <a:r>
              <a:rPr lang="en-CA" sz="2000" baseline="30000" smtClean="0">
                <a:cs typeface="Calibri" pitchFamily="34" charset="0"/>
              </a:rPr>
              <a:t>2</a:t>
            </a:r>
            <a:r>
              <a:rPr lang="en-CA" sz="2000" smtClean="0">
                <a:cs typeface="Calibri" pitchFamily="34" charset="0"/>
              </a:rPr>
              <a:t>  ≠ </a:t>
            </a:r>
            <a:r>
              <a:rPr lang="en-CA" sz="2000" smtClean="0"/>
              <a:t>314159265358 ∀ {</a:t>
            </a:r>
            <a:r>
              <a:rPr lang="en-CA" sz="1800" smtClean="0"/>
              <a:t>n</a:t>
            </a:r>
            <a:r>
              <a:rPr lang="en-CA" sz="1800" baseline="-25000" smtClean="0"/>
              <a:t>i</a:t>
            </a:r>
            <a:r>
              <a:rPr lang="en-CA" sz="2000" smtClean="0"/>
              <a:t> | </a:t>
            </a:r>
            <a:r>
              <a:rPr lang="en-CA" sz="1600" smtClean="0"/>
              <a:t>2 | n</a:t>
            </a:r>
            <a:r>
              <a:rPr lang="en-CA" sz="1600" baseline="-25000" smtClean="0"/>
              <a:t>i</a:t>
            </a:r>
            <a:r>
              <a:rPr lang="en-CA" sz="1600" smtClean="0"/>
              <a:t>, i </a:t>
            </a:r>
            <a:r>
              <a:rPr lang="en-CA" sz="2000" smtClean="0"/>
              <a:t>∈ ℤ</a:t>
            </a:r>
            <a:r>
              <a:rPr lang="en-CA" sz="2000" baseline="30000" smtClean="0"/>
              <a:t>+</a:t>
            </a:r>
            <a:r>
              <a:rPr lang="en-CA" sz="2000" smtClean="0"/>
              <a:t>}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CA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z="2000" smtClean="0"/>
              <a:t>Note that n</a:t>
            </a:r>
            <a:r>
              <a:rPr lang="en-CA" sz="2000" baseline="30000" smtClean="0"/>
              <a:t>2</a:t>
            </a:r>
            <a:r>
              <a:rPr lang="en-CA" sz="2000" smtClean="0"/>
              <a:t> </a:t>
            </a:r>
            <a:r>
              <a:rPr lang="en-CA" sz="2000" smtClean="0">
                <a:cs typeface="Calibri" pitchFamily="34" charset="0"/>
              </a:rPr>
              <a:t>≡ 0 (mod 4) </a:t>
            </a:r>
            <a:r>
              <a:rPr lang="en-CA" sz="2000" smtClean="0"/>
              <a:t>∀ even numbers.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CA" sz="2000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en-CA" sz="200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z="2000" smtClean="0"/>
              <a:t>Note that 314159265358</a:t>
            </a:r>
            <a:r>
              <a:rPr lang="en-CA" sz="2000" smtClean="0">
                <a:cs typeface="Calibri" pitchFamily="34" charset="0"/>
              </a:rPr>
              <a:t> ≡ 2 (mod 4).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CA" sz="2000" smtClean="0">
              <a:cs typeface="Calibri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en-CA" sz="2000" smtClean="0">
              <a:cs typeface="Calibri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z="2000" smtClean="0">
                <a:cs typeface="Calibri" pitchFamily="34" charset="0"/>
              </a:rPr>
              <a:t>0 (mod 4) + 0 (mod 4) +… ≠ 2 (mod 4). </a:t>
            </a:r>
            <a:r>
              <a:rPr lang="en-CA" smtClean="0">
                <a:cs typeface="Calibri" pitchFamily="34" charset="0"/>
              </a:rPr>
              <a:t>▪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mtClean="0">
              <a:cs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CA" smtClean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Proof by Contradiction</a:t>
            </a:r>
            <a:endParaRPr lang="en-CA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If you have a statement you want to prove: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CA" smtClean="0">
              <a:cs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Assume the logical negative.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IF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You reach a contradiction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THEN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CA" smtClean="0">
                <a:cs typeface="Calibri" pitchFamily="34" charset="0"/>
              </a:rPr>
              <a:t>The original statement must be true.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sic Proof Method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Basic Proof Methods</Template>
  <TotalTime>0</TotalTime>
  <Words>784</Words>
  <Application>Microsoft Office PowerPoint</Application>
  <PresentationFormat>On-screen Show (4:3)</PresentationFormat>
  <Paragraphs>115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Century Schoolbook</vt:lpstr>
      <vt:lpstr>Arial</vt:lpstr>
      <vt:lpstr>Wingdings</vt:lpstr>
      <vt:lpstr>Wingdings 2</vt:lpstr>
      <vt:lpstr>Calibri</vt:lpstr>
      <vt:lpstr>Basic Proof Methods</vt:lpstr>
      <vt:lpstr>Basic Proof Methods</vt:lpstr>
      <vt:lpstr>Intro: RABBITS!</vt:lpstr>
      <vt:lpstr>Intro: RABBITS!</vt:lpstr>
      <vt:lpstr>Direct Proof</vt:lpstr>
      <vt:lpstr>Divisibility</vt:lpstr>
      <vt:lpstr>Divisibility and Direct Proof</vt:lpstr>
      <vt:lpstr>Modular (Clock) Arithmetic</vt:lpstr>
      <vt:lpstr>Modular Arithmetic</vt:lpstr>
      <vt:lpstr>Proof by Contradiction</vt:lpstr>
      <vt:lpstr>Proof by Contradiction</vt:lpstr>
      <vt:lpstr>Proof by Induction</vt:lpstr>
      <vt:lpstr>Proof by Induction</vt:lpstr>
      <vt:lpstr>Proof by Induction</vt:lpstr>
      <vt:lpstr>TEH ENDS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2011-09-13T01:43:51Z</dcterms:created>
  <dcterms:modified xsi:type="dcterms:W3CDTF">2011-09-13T01:43:56Z</dcterms:modified>
</cp:coreProperties>
</file>